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10" d="100"/>
          <a:sy n="110" d="100"/>
        </p:scale>
        <p:origin x="1770" y="78"/>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12/3/2020</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12/3/2020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12/3/2020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12/3/2020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12/3/2020</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2020/12/03</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9" name="Rectangle 8"/>
          <p:cNvSpPr/>
          <p:nvPr/>
        </p:nvSpPr>
        <p:spPr>
          <a:xfrm>
            <a:off x="152400" y="2952340"/>
            <a:ext cx="6591300" cy="4492577"/>
          </a:xfrm>
          <a:prstGeom prst="rect">
            <a:avLst/>
          </a:prstGeom>
          <a:solidFill>
            <a:schemeClr val="bg1">
              <a:lumMod val="95000"/>
            </a:schemeClr>
          </a:solidFill>
        </p:spPr>
        <p:txBody>
          <a:bodyPr wrap="square">
            <a:spAutoFit/>
          </a:bodyPr>
          <a:lstStyle/>
          <a:p>
            <a:pPr algn="r" rtl="1">
              <a:lnSpc>
                <a:spcPct val="107000"/>
              </a:lnSpc>
              <a:spcAft>
                <a:spcPts val="800"/>
              </a:spcAft>
            </a:pPr>
            <a:r>
              <a:rPr lang="ar-SA" sz="11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بورصة </a:t>
            </a:r>
            <a:r>
              <a:rPr lang="ar-SA" sz="1100" b="1" dirty="0">
                <a:solidFill>
                  <a:srgbClr val="FF0000"/>
                </a:solidFill>
                <a:latin typeface="Calibri" panose="020F0502020204030204" pitchFamily="34" charset="0"/>
                <a:ea typeface="Calibri" panose="020F0502020204030204" pitchFamily="34" charset="0"/>
                <a:cs typeface="Calibri" panose="020F0502020204030204" pitchFamily="34" charset="0"/>
              </a:rPr>
              <a:t>الكويت تغلق على  خسائر أسبوعية طفيفة للمرة الأولى منذ نهاية </a:t>
            </a:r>
            <a:r>
              <a:rPr lang="ar-SA" sz="1100" b="1">
                <a:solidFill>
                  <a:srgbClr val="FF0000"/>
                </a:solidFill>
                <a:latin typeface="Calibri" panose="020F0502020204030204" pitchFamily="34" charset="0"/>
                <a:ea typeface="Calibri" panose="020F0502020204030204" pitchFamily="34" charset="0"/>
                <a:cs typeface="Calibri" panose="020F0502020204030204" pitchFamily="34" charset="0"/>
              </a:rPr>
              <a:t>شهر </a:t>
            </a:r>
            <a:r>
              <a:rPr lang="ar-SA" sz="1100" b="1" smtClean="0">
                <a:solidFill>
                  <a:srgbClr val="FF0000"/>
                </a:solidFill>
                <a:latin typeface="Calibri" panose="020F0502020204030204" pitchFamily="34" charset="0"/>
                <a:ea typeface="Calibri" panose="020F0502020204030204" pitchFamily="34" charset="0"/>
                <a:cs typeface="Calibri" panose="020F0502020204030204" pitchFamily="34" charset="0"/>
              </a:rPr>
              <a:t>أكتوبر </a:t>
            </a:r>
            <a:r>
              <a:rPr lang="ar-SA" sz="11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الماضي</a:t>
            </a:r>
            <a:endParaRPr lang="ar-SA" sz="1100" b="1" dirty="0" smtClean="0">
              <a:solidFill>
                <a:srgbClr val="00B050"/>
              </a:solidFill>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100" dirty="0" smtClean="0">
                <a:latin typeface="Calibri" panose="020F0502020204030204" pitchFamily="34" charset="0"/>
                <a:ea typeface="Calibri" panose="020F0502020204030204" pitchFamily="34" charset="0"/>
                <a:cs typeface="Calibri" panose="020F0502020204030204" pitchFamily="34" charset="0"/>
              </a:rPr>
              <a:t>أنهت </a:t>
            </a:r>
            <a:r>
              <a:rPr lang="ar-SA" sz="1100" dirty="0">
                <a:latin typeface="Calibri" panose="020F0502020204030204" pitchFamily="34" charset="0"/>
                <a:ea typeface="Calibri" panose="020F0502020204030204" pitchFamily="34" charset="0"/>
                <a:cs typeface="Calibri" panose="020F0502020204030204" pitchFamily="34" charset="0"/>
              </a:rPr>
              <a:t>بورصة الكويت تعاملاتها للأسبوع المنتهي في </a:t>
            </a:r>
            <a:r>
              <a:rPr lang="ar-SA" sz="1100" dirty="0" smtClean="0">
                <a:latin typeface="Calibri" panose="020F0502020204030204" pitchFamily="34" charset="0"/>
                <a:ea typeface="Calibri" panose="020F0502020204030204" pitchFamily="34" charset="0"/>
                <a:cs typeface="Calibri" panose="020F0502020204030204" pitchFamily="34" charset="0"/>
              </a:rPr>
              <a:t>الثالث </a:t>
            </a:r>
            <a:r>
              <a:rPr lang="ar-KW" sz="1100" dirty="0" smtClean="0">
                <a:latin typeface="Calibri" panose="020F0502020204030204" pitchFamily="34" charset="0"/>
                <a:ea typeface="Calibri" panose="020F0502020204030204" pitchFamily="34" charset="0"/>
                <a:cs typeface="Calibri" panose="020F0502020204030204" pitchFamily="34" charset="0"/>
              </a:rPr>
              <a:t>من </a:t>
            </a:r>
            <a:r>
              <a:rPr lang="ar-SA" sz="1100" dirty="0" smtClean="0">
                <a:latin typeface="Calibri" panose="020F0502020204030204" pitchFamily="34" charset="0"/>
                <a:ea typeface="Calibri" panose="020F0502020204030204" pitchFamily="34" charset="0"/>
                <a:cs typeface="Calibri" panose="020F0502020204030204" pitchFamily="34" charset="0"/>
              </a:rPr>
              <a:t>ديسمبر </a:t>
            </a:r>
            <a:r>
              <a:rPr lang="ar-SA" sz="1100" dirty="0">
                <a:latin typeface="Calibri" panose="020F0502020204030204" pitchFamily="34" charset="0"/>
                <a:ea typeface="Calibri" panose="020F0502020204030204" pitchFamily="34" charset="0"/>
                <a:cs typeface="Calibri" panose="020F0502020204030204" pitchFamily="34" charset="0"/>
              </a:rPr>
              <a:t>على تباين في أداء مؤشراتها مقارنة مع اقفال الأسبوع الماضي، حيث تراجع مؤشر السوق العام بنسبة 0.3%، ومؤشر السوق الأول بنسبة 0.5%، في حين ارتفع مؤشر السوق الرئيسي بنسبة 0.4%. كما ارتفع المعدل اليومي لقيمة الأسهم المتداولة بنسبة 239.4% إلى248.7 مليون د.ك خلال الأسبوع بالمقارنة مع 73.3مليون د.ك للأسبوع الماضي، وكذلك المعدل اليومي لكمية الأسهم المتداولة بنسبة 140.5% إلي 473 مليون سهم بالمقارنة مع 197 مليون سهم.</a:t>
            </a:r>
            <a:endParaRPr lang="en-US" sz="1100" dirty="0">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الأسبوع</a:t>
            </a: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جاء أداء مؤشرات البورصة مزيجا بين الصعود والهبوط خلال جلسات الأسبوع، حيث شهدت الثلاث جلسات الأولى تراجعا واضحا، وسط استمرار حالة الزخم البيعي على شريحة واسعة من الأسهم، والتي بدأت قبل نهاية الأسبوع الماضي، أما جلستي التداول الأخيرتين، فقد جاءت على العكس، حيث كانت زمام القيادة في يد المشترين إن صح التعبير، مع ظهور الرغبة الإستثمارية من قبل المتعاملين على العديد من الأسهم بشكل عام وقطاع البنوك بشكل خاص، والتي شهدت ضغوطا بيعية واضحة خلال الجلسات السابقة، مما دفع العديد من هذه الأسهم إلى تقليص خسائرها الماضية، وهو ما جعل كل من مؤشر السوق العام وكذلك السوق الأول ينهي تداولاتهما الأسبوعية على خسائر طفيفة.</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وفي حدث تاريخي لبورصة الكويت، تزامنت جلسة تداول يوم الأثنين الموافق الثلاثون من نوفمبر مع موعد ترقية بورصة الكويت للأوراق المالية ضمن مؤشر </a:t>
            </a:r>
            <a:r>
              <a:rPr lang="en-US" sz="1100" dirty="0">
                <a:latin typeface="Calibri" panose="020F0502020204030204" pitchFamily="34" charset="0"/>
                <a:ea typeface="Calibri" panose="020F0502020204030204" pitchFamily="34" charset="0"/>
                <a:cs typeface="Calibri" panose="020F0502020204030204" pitchFamily="34" charset="0"/>
              </a:rPr>
              <a:t>MSCI</a:t>
            </a:r>
            <a:r>
              <a:rPr lang="ar-SA" sz="1100" dirty="0">
                <a:latin typeface="Calibri" panose="020F0502020204030204" pitchFamily="34" charset="0"/>
                <a:ea typeface="Calibri" panose="020F0502020204030204" pitchFamily="34" charset="0"/>
                <a:cs typeface="Calibri" panose="020F0502020204030204" pitchFamily="34" charset="0"/>
              </a:rPr>
              <a:t> للأسواق الناشئة، حيث تم انضمام سبعة أسهم من السوق الأول إلى هذا المؤشر، كما بلغت قيم تداول جلسة الترقية نحو  962 مليون د.ك، وذلك على أثر التدفقات الأجنبية من قبل الصناديق الخاملة، وهي السبب الرئيسي في  ارتفاع المعدل اليومي لقيم وأحجام التداول بشكل حاد خلال هذا الأسبوع بالمقارنة مع الأسبوع الماضي، وعلى الرغم من هذا الحدث الإستثنائي، إلا أن مؤشر السوق العام قد تراجع خلال هذه الجلسة بنسبة 1.1%، مع استمرار الضغوط البيعية على الكثير من الأسهم بشكل عام، وأسهم محل الترقية بوجه خاص</a:t>
            </a:r>
            <a:r>
              <a:rPr lang="ar-SA" sz="1100" dirty="0" smtClean="0">
                <a:latin typeface="Calibri" panose="020F0502020204030204" pitchFamily="34" charset="0"/>
                <a:ea typeface="Calibri" panose="020F0502020204030204" pitchFamily="34" charset="0"/>
                <a:cs typeface="Calibri" panose="020F0502020204030204" pitchFamily="34" charset="0"/>
              </a:rPr>
              <a:t>.</a:t>
            </a:r>
            <a:endParaRPr lang="en-US" sz="1100" dirty="0">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52400" y="2730761"/>
            <a:ext cx="65913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15633690"/>
              </p:ext>
            </p:extLst>
          </p:nvPr>
        </p:nvGraphicFramePr>
        <p:xfrm>
          <a:off x="1733550" y="1189038"/>
          <a:ext cx="5029200" cy="1371600"/>
        </p:xfrm>
        <a:graphic>
          <a:graphicData uri="http://schemas.openxmlformats.org/presentationml/2006/ole">
            <mc:AlternateContent xmlns:mc="http://schemas.openxmlformats.org/markup-compatibility/2006">
              <mc:Choice xmlns:v="urn:schemas-microsoft-com:vml" Requires="v">
                <p:oleObj spid="_x0000_s131722" name="Worksheet" r:id="rId5" imgW="5029200" imgH="1371600" progId="Excel.Sheet.12">
                  <p:link updateAutomatic="1"/>
                </p:oleObj>
              </mc:Choice>
              <mc:Fallback>
                <p:oleObj name="Worksheet" r:id="rId5" imgW="5029200" imgH="1371600" progId="Excel.Sheet.12">
                  <p:link updateAutomatic="1"/>
                  <p:pic>
                    <p:nvPicPr>
                      <p:cNvPr id="0" name=""/>
                      <p:cNvPicPr/>
                      <p:nvPr/>
                    </p:nvPicPr>
                    <p:blipFill>
                      <a:blip r:embed="rId6"/>
                      <a:stretch>
                        <a:fillRect/>
                      </a:stretch>
                    </p:blipFill>
                    <p:spPr>
                      <a:xfrm>
                        <a:off x="1733550" y="1189038"/>
                        <a:ext cx="5029200" cy="1371600"/>
                      </a:xfrm>
                      <a:prstGeom prst="rect">
                        <a:avLst/>
                      </a:prstGeom>
                    </p:spPr>
                  </p:pic>
                </p:oleObj>
              </mc:Fallback>
            </mc:AlternateContent>
          </a:graphicData>
        </a:graphic>
      </p:graphicFrame>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52400" y="1411097"/>
            <a:ext cx="6591300" cy="6631815"/>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a:latin typeface="Calibri" panose="020F0502020204030204" pitchFamily="34" charset="0"/>
                <a:ea typeface="Calibri" panose="020F0502020204030204" pitchFamily="34" charset="0"/>
                <a:cs typeface="Calibri" panose="020F0502020204030204" pitchFamily="34" charset="0"/>
              </a:rPr>
              <a:t>أهم افصاحات الشركات خلال الفترة</a:t>
            </a: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أفادت شركة أجيليتي للمخازن العمومية، بأن الإدارة العامة للطيران المدني قد أتفقت مع أحدى شركاتها التابعة لإدارة عملية عودة العمالة المنزلية إلى الكويت، لمدة أربعة أشهر تبدأ من شهر ديسمبر الجاري، كما توقت الشركة أن تكون عائدات هذه الإتفاقية بنحو 10 مليون د.ك</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أعلن البنك الأهلي المتحد -البحرين- بأنه تم مؤخرا تعديل قواعد الإدراج في بورصة البحرين، على أن تكون نسبة أسهم الشركة المدرجة إدراجا ثانويا بما لا يتجاوز 30% من إجمالي أسهمها. </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أفادت الشركة الأولى للإستثمار، بأنها حصلت على منطوق حكم أول درجة لصالحها في دعوى ندب خبير لتقدير التعويض النهائي، وإلزام المدعى عليها بمبلغ 2.1 مليون د.ك.</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الجمعية العامة غير العادية للشركة الأولى للإستثمار  سوف تنعقد بتاريخ 21/12/2020، وذلك لإطفاء جزء من الخسائر المتراكمة البالغة 42.9 مليون د.ك، كما في 31 ديسمبر 2019، وذلك بمقدار 20.3 مليون د.ك</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وافقت هيئة أسواق المال على طلب شركة المجموعة التعليمية القابضة على خفض رأسمال الشركة المصدر والمدفوع بسبب زيادته عن الحاجة من 24.5 مليون د.ك إلى 15 مليون د.ك، مع سداد اقيمة الأسهم الملغاة بالقيمة الأسمية للسهم البالغة 100 فلس.</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أفصحت شركة المنارة للتمويل والإجارة عن بيع حصتها في الشركة الخليجية للتأمين التكافلي، ما نتج عنه صافي ربح بمقدار 57,500 د.ك. </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مجلس أدارة شركة أركان الكويت العقارية سوف يجتمع يوم الأحد الموافق السادس من ديسمبر لمناقشة واعتماد البيانات المالية للسنة المالية المنتهية في 31 أكتوبر 2020</a:t>
            </a:r>
            <a:r>
              <a:rPr lang="ar-SA" sz="1000" dirty="0" smtClean="0">
                <a:latin typeface="Calibri" panose="020F0502020204030204" pitchFamily="34" charset="0"/>
                <a:ea typeface="Calibri" panose="020F0502020204030204" pitchFamily="34" charset="0"/>
                <a:cs typeface="Calibri" panose="020F0502020204030204" pitchFamily="34" charset="0"/>
              </a:rPr>
              <a:t>.</a:t>
            </a:r>
          </a:p>
          <a:p>
            <a:pPr marL="171450" lvl="0" indent="-171450" algn="justLow" rtl="1">
              <a:lnSpc>
                <a:spcPct val="150000"/>
              </a:lnSpc>
              <a:spcAft>
                <a:spcPts val="800"/>
              </a:spcAft>
              <a:buFont typeface="Wingdings" panose="05000000000000000000" pitchFamily="2" charset="2"/>
              <a:buChar char="§"/>
            </a:pPr>
            <a:r>
              <a:rPr lang="ar-SA" sz="1000" dirty="0" smtClean="0">
                <a:latin typeface="Calibri" panose="020F0502020204030204" pitchFamily="34" charset="0"/>
                <a:ea typeface="Calibri" panose="020F0502020204030204" pitchFamily="34" charset="0"/>
                <a:cs typeface="Calibri" panose="020F0502020204030204" pitchFamily="34" charset="0"/>
              </a:rPr>
              <a:t>قرر مجلس إدارة شركة السكب الكويتية في اجتماعه المنعقد بتاريخ الثالث من ديسمبر عدم المضي قدما في خطة إعادة هيكلة الأرض المقام عليها مصنع الشركة.</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أفادت شركة مجموعة الخليج للتأمين بأن يوم الأحد الموافق 13 ديسمبر الجاري هو تاريخ حيازة السهم لأحقية الدخول في زيادة رأسمال المجموعة.</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أعلنت بورصة الكويت بأنه سيتم وقف التداول على أسهم شركة المدينة للتمويل والإستثمار وشركة جياد القابضة اعتبارا من يوم الخميس الموافق الثالث من ديسمبر </a:t>
            </a:r>
            <a:r>
              <a:rPr lang="ar-SA" sz="1000" dirty="0" smtClean="0">
                <a:latin typeface="Calibri" panose="020F0502020204030204" pitchFamily="34" charset="0"/>
                <a:ea typeface="Calibri" panose="020F0502020204030204" pitchFamily="34" charset="0"/>
                <a:cs typeface="Calibri" panose="020F0502020204030204" pitchFamily="34" charset="0"/>
              </a:rPr>
              <a:t>لحين التحقق من معلومة جوهرية.</a:t>
            </a:r>
            <a:endParaRPr lang="en-US" sz="10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00" b="1" u="sng" dirty="0" smtClean="0">
                <a:latin typeface="Calibri" panose="020F0502020204030204" pitchFamily="34" charset="0"/>
                <a:ea typeface="Calibri" panose="020F0502020204030204" pitchFamily="34" charset="0"/>
                <a:cs typeface="Calibri" panose="020F0502020204030204" pitchFamily="34" charset="0"/>
              </a:rPr>
              <a:t>أسعار النفط </a:t>
            </a:r>
            <a:endParaRPr lang="en-US" sz="1000" dirty="0" smtClean="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00" dirty="0">
                <a:latin typeface="Calibri" panose="020F0502020204030204" pitchFamily="34" charset="0"/>
                <a:ea typeface="Calibri" panose="020F0502020204030204" pitchFamily="34" charset="0"/>
                <a:cs typeface="Calibri" panose="020F0502020204030204" pitchFamily="34" charset="0"/>
              </a:rPr>
              <a:t>شهدت أسعار خام النفط </a:t>
            </a:r>
            <a:r>
              <a:rPr lang="ar-SA" sz="1000" dirty="0" smtClean="0">
                <a:latin typeface="Calibri" panose="020F0502020204030204" pitchFamily="34" charset="0"/>
                <a:ea typeface="Calibri" panose="020F0502020204030204" pitchFamily="34" charset="0"/>
                <a:cs typeface="Calibri" panose="020F0502020204030204" pitchFamily="34" charset="0"/>
              </a:rPr>
              <a:t>استقرارا  نسبيا خلال </a:t>
            </a:r>
            <a:r>
              <a:rPr lang="ar-SA" sz="1000" dirty="0">
                <a:latin typeface="Calibri" panose="020F0502020204030204" pitchFamily="34" charset="0"/>
                <a:ea typeface="Calibri" panose="020F0502020204030204" pitchFamily="34" charset="0"/>
                <a:cs typeface="Calibri" panose="020F0502020204030204" pitchFamily="34" charset="0"/>
              </a:rPr>
              <a:t>هذا الأسبوع عقب سلسلة من الصعود دام طيلة أربعة أسابيع متتالية، حيث لا يزال خام برنت يتداول بالقرب من مستوى </a:t>
            </a:r>
            <a:r>
              <a:rPr lang="ar-SA" sz="1000" dirty="0" smtClean="0">
                <a:latin typeface="Calibri" panose="020F0502020204030204" pitchFamily="34" charset="0"/>
                <a:ea typeface="Calibri" panose="020F0502020204030204" pitchFamily="34" charset="0"/>
                <a:cs typeface="Calibri" panose="020F0502020204030204" pitchFamily="34" charset="0"/>
              </a:rPr>
              <a:t>48 دولار </a:t>
            </a:r>
            <a:r>
              <a:rPr lang="ar-SA" sz="1000" dirty="0">
                <a:latin typeface="Calibri" panose="020F0502020204030204" pitchFamily="34" charset="0"/>
                <a:ea typeface="Calibri" panose="020F0502020204030204" pitchFamily="34" charset="0"/>
                <a:cs typeface="Calibri" panose="020F0502020204030204" pitchFamily="34" charset="0"/>
              </a:rPr>
              <a:t>أمريكي، مع ترقب استئناف مجموعة أوبك وحلفائها المحادثات المتعلقة بمستويات الإنتاج عن العام المقبل في وقت لاحق اليوم الخميس الموافق الثالث من ديسمبر الجاري، بعدما أخفق المسؤولون في التوصل إلى قرارات حول مستقبل اتفاق خفض الإنتاج يوم الثلاثاء الماضي.</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67306" y="1184716"/>
            <a:ext cx="6576394" cy="184666"/>
          </a:xfrm>
          <a:prstGeom prst="rect">
            <a:avLst/>
          </a:prstGeom>
          <a:solidFill>
            <a:srgbClr val="963634"/>
          </a:solidFill>
        </p:spPr>
        <p:txBody>
          <a:bodyPr wrap="square" lIns="0" tIns="0" rIns="0" bIns="0" rtlCol="0">
            <a:spAutoFit/>
          </a:bodyPr>
          <a:lstStyle/>
          <a:p>
            <a:pPr algn="ctr"/>
            <a:r>
              <a:rPr lang="ar-SA" sz="1200" b="1" dirty="0" smtClean="0">
                <a:solidFill>
                  <a:schemeClr val="bg1"/>
                </a:solidFill>
                <a:cs typeface="+mj-cs"/>
              </a:rPr>
              <a:t>تابع مل</a:t>
            </a:r>
            <a:r>
              <a:rPr lang="ar-KW" sz="1200" b="1" dirty="0" smtClean="0">
                <a:solidFill>
                  <a:schemeClr val="bg1"/>
                </a:solidFill>
                <a:cs typeface="+mj-cs"/>
              </a:rPr>
              <a:t>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12" name="Rectangle 11"/>
          <p:cNvSpPr/>
          <p:nvPr/>
        </p:nvSpPr>
        <p:spPr>
          <a:xfrm>
            <a:off x="5016137" y="1161738"/>
            <a:ext cx="1727563"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a:t>أ</a:t>
            </a:r>
            <a:r>
              <a:rPr lang="ar-SA" sz="1000" dirty="0" smtClean="0"/>
              <a:t>غ</a:t>
            </a:r>
            <a:r>
              <a:rPr lang="ar-KW" sz="1000" dirty="0" smtClean="0"/>
              <a:t>لقت</a:t>
            </a:r>
            <a:r>
              <a:rPr lang="ar-SA" sz="1000" dirty="0" smtClean="0"/>
              <a:t> </a:t>
            </a:r>
            <a:r>
              <a:rPr lang="ar-KW" sz="1000" dirty="0" smtClean="0"/>
              <a:t>مؤشرات</a:t>
            </a:r>
            <a:r>
              <a:rPr lang="ar-SA" sz="1000" dirty="0" smtClean="0"/>
              <a:t> </a:t>
            </a:r>
            <a:r>
              <a:rPr lang="ar-SA" sz="1000" dirty="0"/>
              <a:t>قطاعات السوق </a:t>
            </a:r>
            <a:r>
              <a:rPr lang="ar-KW" sz="1000" dirty="0" smtClean="0"/>
              <a:t>على</a:t>
            </a:r>
            <a:r>
              <a:rPr lang="ar-SA" sz="1000" dirty="0" smtClean="0"/>
              <a:t> تباين خلال </a:t>
            </a:r>
            <a:r>
              <a:rPr lang="ar-KW" sz="1000" dirty="0" smtClean="0"/>
              <a:t>تداولات الأسبوع </a:t>
            </a:r>
            <a:r>
              <a:rPr lang="ar-KW" sz="1000" dirty="0"/>
              <a:t>مقارنة مع </a:t>
            </a:r>
            <a:r>
              <a:rPr lang="ar-KW" sz="1000" dirty="0" smtClean="0"/>
              <a:t>الأسبوع الماضي</a:t>
            </a:r>
            <a:r>
              <a:rPr lang="ar-SA" sz="1000" dirty="0" smtClean="0"/>
              <a:t>، حيث تصدر قطاع</a:t>
            </a:r>
            <a:r>
              <a:rPr lang="ar-SA" sz="1000" dirty="0"/>
              <a:t> النفط والغاز </a:t>
            </a:r>
            <a:r>
              <a:rPr lang="ar-SA" sz="1000" dirty="0" smtClean="0"/>
              <a:t>الرابحين بنسبة 6.7%، تلاه قطاع المواد الأساسية بنسبة 3.6%، في حين تراجع </a:t>
            </a:r>
            <a:r>
              <a:rPr lang="ar-SA" sz="1000" dirty="0"/>
              <a:t>قطاع </a:t>
            </a:r>
            <a:r>
              <a:rPr lang="ar-SA" sz="1000" dirty="0" smtClean="0"/>
              <a:t>المنافع بنسبة 10.8%، وقطاع </a:t>
            </a:r>
            <a:r>
              <a:rPr lang="ar-SA" sz="1000" dirty="0" smtClean="0"/>
              <a:t>البنوك بنسبة 0.9%.</a:t>
            </a:r>
            <a:endParaRPr lang="ar-SA" sz="1000" dirty="0" smtClean="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a:t>
            </a:r>
            <a:r>
              <a:rPr lang="ar-KW" sz="1000" dirty="0"/>
              <a:t>البنوك </a:t>
            </a:r>
            <a:r>
              <a:rPr lang="ar-KW" sz="1000" dirty="0" smtClean="0"/>
              <a:t>وقطاع</a:t>
            </a:r>
            <a:r>
              <a:rPr lang="ar-SA" sz="1000" dirty="0" smtClean="0"/>
              <a:t> </a:t>
            </a:r>
            <a:r>
              <a:rPr lang="ar-SA" sz="1000" dirty="0"/>
              <a:t>الإتصالات </a:t>
            </a:r>
            <a:r>
              <a:rPr lang="ar-SA" sz="1000" dirty="0" smtClean="0"/>
              <a:t>وقطاع الصناعة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73.1</a:t>
            </a:r>
            <a:r>
              <a:rPr lang="ar-KW" sz="1000" dirty="0" smtClean="0"/>
              <a:t>%</a:t>
            </a:r>
            <a:r>
              <a:rPr lang="ar-SA" sz="1000" dirty="0" smtClean="0"/>
              <a:t>، 12.4% 7.4%</a:t>
            </a:r>
            <a:r>
              <a:rPr lang="ar-KW" sz="1000" dirty="0" smtClean="0"/>
              <a:t> </a:t>
            </a:r>
            <a:r>
              <a:rPr lang="ar-KW" sz="1000" dirty="0"/>
              <a:t>على 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البنوك </a:t>
            </a:r>
            <a:r>
              <a:rPr lang="ar-SA" sz="1000" dirty="0" smtClean="0"/>
              <a:t>وقطاع الإتصالات </a:t>
            </a:r>
            <a:r>
              <a:rPr lang="ar-KW" sz="1000" dirty="0" smtClean="0"/>
              <a:t>وقطاع </a:t>
            </a:r>
            <a:r>
              <a:rPr lang="ar-SA" sz="1000" dirty="0"/>
              <a:t>الخدمات المالية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62.9</a:t>
            </a:r>
            <a:r>
              <a:rPr lang="ar-KW" sz="1000" dirty="0" smtClean="0"/>
              <a:t>%</a:t>
            </a:r>
            <a:r>
              <a:rPr lang="ar-SA" sz="1000" dirty="0" smtClean="0"/>
              <a:t>،</a:t>
            </a:r>
            <a:r>
              <a:rPr lang="ar-KW" sz="1000" dirty="0" smtClean="0"/>
              <a:t> </a:t>
            </a:r>
            <a:r>
              <a:rPr lang="ar-SA" sz="1000" dirty="0" smtClean="0"/>
              <a:t>11.3</a:t>
            </a:r>
            <a:r>
              <a:rPr lang="ar-KW" sz="1000" dirty="0" smtClean="0"/>
              <a:t>%و</a:t>
            </a:r>
            <a:r>
              <a:rPr lang="ar-SA" sz="1000" dirty="0" smtClean="0"/>
              <a:t> 10.3%</a:t>
            </a:r>
            <a:r>
              <a:rPr lang="ar-KW" sz="1000" dirty="0" smtClean="0"/>
              <a:t> 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435310020"/>
              </p:ext>
            </p:extLst>
          </p:nvPr>
        </p:nvGraphicFramePr>
        <p:xfrm>
          <a:off x="3502671" y="5762625"/>
          <a:ext cx="3233738" cy="2743200"/>
        </p:xfrm>
        <a:graphic>
          <a:graphicData uri="http://schemas.openxmlformats.org/presentationml/2006/ole">
            <mc:AlternateContent xmlns:mc="http://schemas.openxmlformats.org/markup-compatibility/2006">
              <mc:Choice xmlns:v="urn:schemas-microsoft-com:vml" Requires="v">
                <p:oleObj spid="_x0000_s136090"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02671"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975502373"/>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6091"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588143659"/>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6092"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4101736" y="5281916"/>
            <a:ext cx="2575287"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smtClean="0"/>
              <a:t>بنك الكويت الوطني قائمة </a:t>
            </a:r>
            <a:r>
              <a:rPr lang="ar-SA" sz="1000" dirty="0"/>
              <a:t>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487.1</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سعر 845 فلس متراجعا بنسبة 0.5%</a:t>
            </a:r>
            <a:r>
              <a:rPr lang="ar-KW" sz="1000" dirty="0" smtClean="0"/>
              <a:t>،</a:t>
            </a:r>
            <a:r>
              <a:rPr lang="ar-SA" sz="1000" dirty="0" smtClean="0"/>
              <a:t> وجاء </a:t>
            </a:r>
            <a:r>
              <a:rPr lang="ar-SA" sz="1000" dirty="0" smtClean="0"/>
              <a:t>سهم بيت التمويل </a:t>
            </a:r>
            <a:r>
              <a:rPr lang="ar-SA" sz="1000" dirty="0"/>
              <a:t>الكويتي بالمركز </a:t>
            </a:r>
            <a:r>
              <a:rPr lang="ar-SA" sz="1000" dirty="0" smtClean="0"/>
              <a:t>الثاني </a:t>
            </a:r>
            <a:r>
              <a:rPr lang="ar-SA" sz="1000" dirty="0"/>
              <a:t>بقيمة تداول بلغ</a:t>
            </a:r>
            <a:r>
              <a:rPr lang="ar-KW" sz="1000" dirty="0"/>
              <a:t>ت</a:t>
            </a:r>
            <a:r>
              <a:rPr lang="ar-SA" sz="1000" dirty="0"/>
              <a:t> </a:t>
            </a:r>
            <a:r>
              <a:rPr lang="ar-SA" sz="1000" dirty="0" smtClean="0"/>
              <a:t>272.1</a:t>
            </a:r>
            <a:r>
              <a:rPr lang="ar-KW" sz="1000" dirty="0" smtClean="0"/>
              <a:t> </a:t>
            </a:r>
            <a:r>
              <a:rPr lang="ar-SA" sz="1000" dirty="0"/>
              <a:t>مليون د.ك لينهي بذلك </a:t>
            </a:r>
            <a:r>
              <a:rPr lang="ar-KW" sz="1000" dirty="0"/>
              <a:t>تداولات الأسبوع </a:t>
            </a:r>
            <a:r>
              <a:rPr lang="ar-SA" sz="1000" dirty="0" smtClean="0"/>
              <a:t>عند </a:t>
            </a:r>
            <a:r>
              <a:rPr lang="ar-SA" sz="1000" dirty="0"/>
              <a:t>سعر </a:t>
            </a:r>
            <a:r>
              <a:rPr lang="ar-SA" sz="1000" dirty="0" smtClean="0"/>
              <a:t>681 فلس متراجعا بنسبة 1.7%، </a:t>
            </a:r>
            <a:r>
              <a:rPr lang="ar-KW" sz="1000" dirty="0" smtClean="0"/>
              <a:t>ثم </a:t>
            </a:r>
            <a:r>
              <a:rPr lang="ar-SA" sz="1000" dirty="0" smtClean="0"/>
              <a:t>جاء سهم</a:t>
            </a:r>
            <a:r>
              <a:rPr lang="ar-KW" sz="1000" dirty="0" smtClean="0"/>
              <a:t> </a:t>
            </a:r>
            <a:r>
              <a:rPr lang="ar-SA" sz="1000" dirty="0" smtClean="0"/>
              <a:t>شركة الإتصالات المتنقلة بالمركز </a:t>
            </a:r>
            <a:r>
              <a:rPr lang="ar-KW" sz="1000" dirty="0" smtClean="0"/>
              <a:t>الثالث</a:t>
            </a:r>
            <a:r>
              <a:rPr lang="ar-SA" sz="1000" dirty="0" smtClean="0"/>
              <a:t> بقيمة </a:t>
            </a:r>
            <a:r>
              <a:rPr lang="ar-SA" sz="1000" dirty="0"/>
              <a:t>تداول </a:t>
            </a:r>
            <a:r>
              <a:rPr lang="ar-SA" sz="1000" dirty="0" smtClean="0"/>
              <a:t>بلغت 154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616 فلس</a:t>
            </a:r>
            <a:r>
              <a:rPr lang="ar-SA" sz="1000" dirty="0"/>
              <a:t> </a:t>
            </a:r>
            <a:r>
              <a:rPr lang="ar-SA" sz="1000" dirty="0" smtClean="0"/>
              <a:t>متراجعا بنسبة 0.2%.</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5,788</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بلغت </a:t>
            </a:r>
            <a:r>
              <a:rPr lang="ar-SA" sz="1000" dirty="0" smtClean="0"/>
              <a:t>5,226</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a:t>
            </a:r>
            <a:r>
              <a:rPr lang="ar-SA" sz="1000" dirty="0" smtClean="0"/>
              <a:t>شركة الإتصالات المتنقلة </a:t>
            </a:r>
            <a:r>
              <a:rPr lang="ar-KW" sz="1000" dirty="0" smtClean="0"/>
              <a:t>بالمرتبة </a:t>
            </a:r>
            <a:r>
              <a:rPr lang="ar-KW" sz="1000" dirty="0"/>
              <a:t>الثالثة بقيمة رأسمالية بلغت </a:t>
            </a:r>
            <a:r>
              <a:rPr lang="ar-SA" sz="1000" dirty="0" smtClean="0"/>
              <a:t>2,665</a:t>
            </a:r>
            <a:r>
              <a:rPr lang="ar-KW" sz="1000" dirty="0" smtClean="0"/>
              <a:t> </a:t>
            </a:r>
            <a:r>
              <a:rPr lang="ar-KW" sz="1000" dirty="0"/>
              <a:t>مليون </a:t>
            </a:r>
            <a:r>
              <a:rPr lang="ar-KW" sz="1000" dirty="0" smtClean="0"/>
              <a:t>د.ك</a:t>
            </a:r>
            <a:r>
              <a:rPr lang="ar-SA" sz="1000" dirty="0" smtClean="0"/>
              <a:t>.</a:t>
            </a:r>
            <a:endParaRPr lang="ar-KW" sz="1000" dirty="0"/>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63256465"/>
              </p:ext>
            </p:extLst>
          </p:nvPr>
        </p:nvGraphicFramePr>
        <p:xfrm>
          <a:off x="152400" y="1138238"/>
          <a:ext cx="6591300" cy="4029075"/>
        </p:xfrm>
        <a:graphic>
          <a:graphicData uri="http://schemas.openxmlformats.org/presentationml/2006/ole">
            <mc:AlternateContent xmlns:mc="http://schemas.openxmlformats.org/markup-compatibility/2006">
              <mc:Choice xmlns:v="urn:schemas-microsoft-com:vml" Requires="v">
                <p:oleObj spid="_x0000_s136574" name="Worksheet" r:id="rId5" imgW="6658087" imgH="4029075" progId="Excel.Sheet.12">
                  <p:link updateAutomatic="1"/>
                </p:oleObj>
              </mc:Choice>
              <mc:Fallback>
                <p:oleObj name="Worksheet" r:id="rId5" imgW="6658087" imgH="4029075" progId="Excel.Sheet.12">
                  <p:link updateAutomatic="1"/>
                  <p:pic>
                    <p:nvPicPr>
                      <p:cNvPr id="0" name=""/>
                      <p:cNvPicPr/>
                      <p:nvPr/>
                    </p:nvPicPr>
                    <p:blipFill>
                      <a:blip r:embed="rId6"/>
                      <a:stretch>
                        <a:fillRect/>
                      </a:stretch>
                    </p:blipFill>
                    <p:spPr>
                      <a:xfrm>
                        <a:off x="152400" y="1138238"/>
                        <a:ext cx="6591300" cy="40290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292754975"/>
              </p:ext>
            </p:extLst>
          </p:nvPr>
        </p:nvGraphicFramePr>
        <p:xfrm>
          <a:off x="152400" y="5462332"/>
          <a:ext cx="3848100" cy="2905125"/>
        </p:xfrm>
        <a:graphic>
          <a:graphicData uri="http://schemas.openxmlformats.org/presentationml/2006/ole">
            <mc:AlternateContent xmlns:mc="http://schemas.openxmlformats.org/markup-compatibility/2006">
              <mc:Choice xmlns:v="urn:schemas-microsoft-com:vml" Requires="v">
                <p:oleObj spid="_x0000_s136575" name="Worksheet" r:id="rId7" imgW="4324275" imgH="2905092" progId="Excel.Sheet.12">
                  <p:link updateAutomatic="1"/>
                </p:oleObj>
              </mc:Choice>
              <mc:Fallback>
                <p:oleObj name="Worksheet" r:id="rId7" imgW="4324275" imgH="2905092" progId="Excel.Sheet.12">
                  <p:link updateAutomatic="1"/>
                  <p:pic>
                    <p:nvPicPr>
                      <p:cNvPr id="0" name=""/>
                      <p:cNvPicPr/>
                      <p:nvPr/>
                    </p:nvPicPr>
                    <p:blipFill>
                      <a:blip r:embed="rId8"/>
                      <a:stretch>
                        <a:fillRect/>
                      </a:stretch>
                    </p:blipFill>
                    <p:spPr>
                      <a:xfrm>
                        <a:off x="152400" y="5462332"/>
                        <a:ext cx="3848100" cy="2905125"/>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0706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شركة أعيان للإجارة والإستثمارقائمة </a:t>
            </a:r>
            <a:r>
              <a:rPr lang="ar-SA" sz="1000" dirty="0"/>
              <a:t>الأسهم الأعلى تداولا من 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3.5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93.1</a:t>
            </a:r>
            <a:r>
              <a:rPr lang="ar-KW" sz="1000" dirty="0" smtClean="0"/>
              <a:t> </a:t>
            </a:r>
            <a:r>
              <a:rPr lang="ar-SA" sz="1000" dirty="0" smtClean="0"/>
              <a:t>فلس مرتفعا بنسبة 3%</a:t>
            </a:r>
            <a:r>
              <a:rPr lang="ar-KW" sz="1000" dirty="0" smtClean="0"/>
              <a:t>، </a:t>
            </a:r>
            <a:r>
              <a:rPr lang="ar-SA" sz="1000" dirty="0" smtClean="0"/>
              <a:t>وجاء سهم شركة الخليج للكابلات والصناعات الكهربائية بالمركز الثاني </a:t>
            </a:r>
            <a:r>
              <a:rPr lang="ar-SA" sz="1000" dirty="0"/>
              <a:t>بقيمة تداول </a:t>
            </a:r>
            <a:r>
              <a:rPr lang="ar-SA" sz="1000" dirty="0" smtClean="0"/>
              <a:t>بلغت 2.8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752 </a:t>
            </a:r>
            <a:r>
              <a:rPr lang="ar-SA" sz="1000" dirty="0"/>
              <a:t>فلس </a:t>
            </a:r>
            <a:r>
              <a:rPr lang="ar-SA" sz="1000" dirty="0" smtClean="0"/>
              <a:t>مرتفعا </a:t>
            </a:r>
            <a:r>
              <a:rPr lang="ar-SA" sz="1000" dirty="0"/>
              <a:t>بنسبة </a:t>
            </a:r>
            <a:r>
              <a:rPr lang="ar-SA" sz="1000" dirty="0" smtClean="0"/>
              <a:t>5.8%، ثم جاء </a:t>
            </a:r>
            <a:r>
              <a:rPr lang="ar-SA" sz="1000" dirty="0"/>
              <a:t>سهم</a:t>
            </a:r>
            <a:r>
              <a:rPr lang="ar-KW" sz="1000" dirty="0"/>
              <a:t> </a:t>
            </a:r>
            <a:r>
              <a:rPr lang="ar-SA" sz="1000" dirty="0" smtClean="0"/>
              <a:t>البنك الأهلي الكويتي بالمركز الثالث </a:t>
            </a:r>
            <a:r>
              <a:rPr lang="ar-SA" sz="1000" dirty="0"/>
              <a:t>بقيمة تداول بلغ</a:t>
            </a:r>
            <a:r>
              <a:rPr lang="ar-KW" sz="1000" dirty="0"/>
              <a:t>ت</a:t>
            </a:r>
            <a:r>
              <a:rPr lang="ar-SA" sz="1000" dirty="0"/>
              <a:t> </a:t>
            </a:r>
            <a:r>
              <a:rPr lang="ar-SA" sz="1000" dirty="0" smtClean="0"/>
              <a:t>2.7 مليون د.ك</a:t>
            </a:r>
            <a:r>
              <a:rPr lang="ar-KW" sz="1000" dirty="0" smtClean="0"/>
              <a:t> </a:t>
            </a:r>
            <a:r>
              <a:rPr lang="ar-SA" sz="1000" dirty="0"/>
              <a:t>لينهي بذلك </a:t>
            </a:r>
            <a:r>
              <a:rPr lang="ar-KW" sz="1000" dirty="0"/>
              <a:t>تداولات الأسبوع </a:t>
            </a:r>
            <a:r>
              <a:rPr lang="ar-SA" sz="1000" dirty="0" smtClean="0"/>
              <a:t>عند </a:t>
            </a:r>
            <a:r>
              <a:rPr lang="ar-SA" sz="1000" dirty="0"/>
              <a:t>سعر </a:t>
            </a:r>
            <a:r>
              <a:rPr lang="ar-SA" sz="1000" dirty="0" smtClean="0"/>
              <a:t>212 </a:t>
            </a:r>
            <a:r>
              <a:rPr lang="ar-SA" sz="1000" dirty="0"/>
              <a:t>فلس </a:t>
            </a:r>
            <a:r>
              <a:rPr lang="ar-SA" sz="1000" dirty="0" smtClean="0"/>
              <a:t>مرتفعا بنسبة 1%.</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615</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434</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3912818635"/>
              </p:ext>
            </p:extLst>
          </p:nvPr>
        </p:nvGraphicFramePr>
        <p:xfrm>
          <a:off x="166689" y="1150938"/>
          <a:ext cx="6577012" cy="2314575"/>
        </p:xfrm>
        <a:graphic>
          <a:graphicData uri="http://schemas.openxmlformats.org/presentationml/2006/ole">
            <mc:AlternateContent xmlns:mc="http://schemas.openxmlformats.org/markup-compatibility/2006">
              <mc:Choice xmlns:v="urn:schemas-microsoft-com:vml" Requires="v">
                <p:oleObj spid="_x0000_s134853" name="Worksheet" r:id="rId5" imgW="6600713" imgH="2314575" progId="Excel.Sheet.12">
                  <p:link updateAutomatic="1"/>
                </p:oleObj>
              </mc:Choice>
              <mc:Fallback>
                <p:oleObj name="Worksheet" r:id="rId5" imgW="6600713" imgH="2314575" progId="Excel.Sheet.12">
                  <p:link updateAutomatic="1"/>
                  <p:pic>
                    <p:nvPicPr>
                      <p:cNvPr id="0" name=""/>
                      <p:cNvPicPr/>
                      <p:nvPr/>
                    </p:nvPicPr>
                    <p:blipFill>
                      <a:blip r:embed="rId6"/>
                      <a:stretch>
                        <a:fillRect/>
                      </a:stretch>
                    </p:blipFill>
                    <p:spPr>
                      <a:xfrm>
                        <a:off x="166689" y="1150938"/>
                        <a:ext cx="6577012"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677053065"/>
              </p:ext>
            </p:extLst>
          </p:nvPr>
        </p:nvGraphicFramePr>
        <p:xfrm>
          <a:off x="166688" y="4469011"/>
          <a:ext cx="3833812" cy="3000375"/>
        </p:xfrm>
        <a:graphic>
          <a:graphicData uri="http://schemas.openxmlformats.org/presentationml/2006/ole">
            <mc:AlternateContent xmlns:mc="http://schemas.openxmlformats.org/markup-compatibility/2006">
              <mc:Choice xmlns:v="urn:schemas-microsoft-com:vml" Requires="v">
                <p:oleObj spid="_x0000_s134854"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66688" y="4469011"/>
                        <a:ext cx="3833812"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951698568"/>
              </p:ext>
            </p:extLst>
          </p:nvPr>
        </p:nvGraphicFramePr>
        <p:xfrm>
          <a:off x="157163" y="3673475"/>
          <a:ext cx="6591300" cy="2314575"/>
        </p:xfrm>
        <a:graphic>
          <a:graphicData uri="http://schemas.openxmlformats.org/presentationml/2006/ole">
            <mc:AlternateContent xmlns:mc="http://schemas.openxmlformats.org/markup-compatibility/2006">
              <mc:Choice xmlns:v="urn:schemas-microsoft-com:vml" Requires="v">
                <p:oleObj spid="_x0000_s137761" name="Worksheet" r:id="rId5" imgW="6486562" imgH="2314575" progId="Excel.Sheet.12">
                  <p:link updateAutomatic="1"/>
                </p:oleObj>
              </mc:Choice>
              <mc:Fallback>
                <p:oleObj name="Worksheet" r:id="rId5" imgW="6486562" imgH="2314575" progId="Excel.Sheet.12">
                  <p:link updateAutomatic="1"/>
                  <p:pic>
                    <p:nvPicPr>
                      <p:cNvPr id="0" name=""/>
                      <p:cNvPicPr/>
                      <p:nvPr/>
                    </p:nvPicPr>
                    <p:blipFill>
                      <a:blip r:embed="rId6"/>
                      <a:stretch>
                        <a:fillRect/>
                      </a:stretch>
                    </p:blipFill>
                    <p:spPr>
                      <a:xfrm>
                        <a:off x="157163" y="3673475"/>
                        <a:ext cx="6591300"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518021709"/>
              </p:ext>
            </p:extLst>
          </p:nvPr>
        </p:nvGraphicFramePr>
        <p:xfrm>
          <a:off x="161924" y="1209234"/>
          <a:ext cx="6591301" cy="2314575"/>
        </p:xfrm>
        <a:graphic>
          <a:graphicData uri="http://schemas.openxmlformats.org/presentationml/2006/ole">
            <mc:AlternateContent xmlns:mc="http://schemas.openxmlformats.org/markup-compatibility/2006">
              <mc:Choice xmlns:v="urn:schemas-microsoft-com:vml" Requires="v">
                <p:oleObj spid="_x0000_s137762" name="Worksheet" r:id="rId7" imgW="6543638" imgH="2314575" progId="Excel.Sheet.12">
                  <p:link updateAutomatic="1"/>
                </p:oleObj>
              </mc:Choice>
              <mc:Fallback>
                <p:oleObj name="Worksheet" r:id="rId7" imgW="6543638" imgH="2314575" progId="Excel.Sheet.12">
                  <p:link updateAutomatic="1"/>
                  <p:pic>
                    <p:nvPicPr>
                      <p:cNvPr id="0" name=""/>
                      <p:cNvPicPr/>
                      <p:nvPr/>
                    </p:nvPicPr>
                    <p:blipFill>
                      <a:blip r:embed="rId8"/>
                      <a:stretch>
                        <a:fillRect/>
                      </a:stretch>
                    </p:blipFill>
                    <p:spPr>
                      <a:xfrm>
                        <a:off x="161924" y="1209234"/>
                        <a:ext cx="6591301"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929323600"/>
              </p:ext>
            </p:extLst>
          </p:nvPr>
        </p:nvGraphicFramePr>
        <p:xfrm>
          <a:off x="161924" y="6134100"/>
          <a:ext cx="6586539" cy="2314575"/>
        </p:xfrm>
        <a:graphic>
          <a:graphicData uri="http://schemas.openxmlformats.org/presentationml/2006/ole">
            <mc:AlternateContent xmlns:mc="http://schemas.openxmlformats.org/markup-compatibility/2006">
              <mc:Choice xmlns:v="urn:schemas-microsoft-com:vml" Requires="v">
                <p:oleObj spid="_x0000_s137763"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61924" y="6134100"/>
                        <a:ext cx="6586539"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3067"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17564</TotalTime>
  <Words>1332</Words>
  <Application>Microsoft Office PowerPoint</Application>
  <PresentationFormat>On-screen Show (4:3)</PresentationFormat>
  <Paragraphs>71</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3632</cp:revision>
  <cp:lastPrinted>2019-01-10T11:21:43Z</cp:lastPrinted>
  <dcterms:created xsi:type="dcterms:W3CDTF">2015-01-14T07:25:06Z</dcterms:created>
  <dcterms:modified xsi:type="dcterms:W3CDTF">2020-12-03T11:58:44Z</dcterms:modified>
</cp:coreProperties>
</file>